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70" r:id="rId5"/>
    <p:sldId id="267" r:id="rId6"/>
    <p:sldId id="268" r:id="rId7"/>
    <p:sldId id="269" r:id="rId8"/>
    <p:sldId id="271" r:id="rId9"/>
    <p:sldId id="272" r:id="rId10"/>
    <p:sldId id="277" r:id="rId11"/>
    <p:sldId id="273" r:id="rId12"/>
    <p:sldId id="275" r:id="rId13"/>
    <p:sldId id="27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tandardabschnitt" id="{277BA141-CB3D-497E-8949-6790CF2F30FF}">
          <p14:sldIdLst>
            <p14:sldId id="256"/>
            <p14:sldId id="264"/>
            <p14:sldId id="266"/>
            <p14:sldId id="270"/>
            <p14:sldId id="267"/>
            <p14:sldId id="268"/>
            <p14:sldId id="269"/>
            <p14:sldId id="271"/>
            <p14:sldId id="272"/>
            <p14:sldId id="277"/>
            <p14:sldId id="273"/>
            <p14:sldId id="275"/>
            <p14:sldId id="27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1012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7611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177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3475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994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3408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416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4603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5626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2875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4162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9224D8E3-D465-4FBD-9914-4A1839BCC69D}" type="datetimeFigureOut">
              <a:rPr lang="de-DE" smtClean="0"/>
              <a:pPr/>
              <a:t>20.06.2012</a:t>
            </a:fld>
            <a:endParaRPr lang="de-DE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98B24047-41BF-401C-AB85-8F2E623A0B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000" dirty="0" smtClean="0"/>
              <a:t>Gemeindepsychiatrischer Verbund und Integrierte Versorgung –</a:t>
            </a:r>
            <a:br>
              <a:rPr lang="de-DE" sz="3000" dirty="0" smtClean="0"/>
            </a:br>
            <a:r>
              <a:rPr lang="de-DE" sz="3000" dirty="0" smtClean="0"/>
              <a:t>Chancen und Risiken</a:t>
            </a:r>
            <a:endParaRPr lang="de-DE" sz="3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7010400" cy="3816424"/>
          </a:xfrm>
        </p:spPr>
        <p:txBody>
          <a:bodyPr/>
          <a:lstStyle/>
          <a:p>
            <a:r>
              <a:rPr lang="de-DE" sz="2400" dirty="0"/>
              <a:t>Nils Greve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Gesellschaft für psychische Gesundheit in Nordrhein-Westfalen gemeinnützige GmbH</a:t>
            </a:r>
          </a:p>
          <a:p>
            <a:endParaRPr lang="de-DE" sz="2400" dirty="0"/>
          </a:p>
          <a:p>
            <a:r>
              <a:rPr lang="de-DE" sz="2400" dirty="0" smtClean="0"/>
              <a:t>Aachen, 20.06.2012</a:t>
            </a:r>
            <a:endParaRPr lang="de-DE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3565642" cy="10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1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BAG Integrierte Versorgung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700" dirty="0" smtClean="0"/>
              <a:t>Fachausschuss des Dachverbands Gemeindepsychiatrie</a:t>
            </a:r>
          </a:p>
          <a:p>
            <a:r>
              <a:rPr lang="de-DE" sz="2700" dirty="0" smtClean="0"/>
              <a:t>&gt; 30 Anbieter bzw. Gesellschafter regionaler Managementgesellschaften aus S-H, HH, B/BB, HB, </a:t>
            </a:r>
            <a:r>
              <a:rPr lang="de-DE" sz="2700" dirty="0"/>
              <a:t>GÖ, DD, Rhein-Main, S, M/A/N</a:t>
            </a:r>
            <a:r>
              <a:rPr lang="de-DE" sz="2700" dirty="0" smtClean="0"/>
              <a:t>, NRW, …</a:t>
            </a:r>
          </a:p>
          <a:p>
            <a:r>
              <a:rPr lang="de-DE" sz="2700" dirty="0" smtClean="0"/>
              <a:t>Sprecherkreis</a:t>
            </a:r>
          </a:p>
          <a:p>
            <a:r>
              <a:rPr lang="de-DE" sz="2700" dirty="0" smtClean="0"/>
              <a:t>Weiterentwicklung der Verträge, Sicherung der Qualitätsstandards, wissenschaftliche Evaluation</a:t>
            </a:r>
          </a:p>
          <a:p>
            <a:pPr marL="0" indent="0">
              <a:buNone/>
            </a:pPr>
            <a:endParaRPr lang="de-DE" sz="2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819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344" y="2269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3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Gemeinsam?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Bisherige Verträge basieren auf</a:t>
            </a:r>
          </a:p>
          <a:p>
            <a:pPr lvl="1"/>
            <a:r>
              <a:rPr lang="de-DE" dirty="0" smtClean="0"/>
              <a:t>Kliniken </a:t>
            </a:r>
            <a:r>
              <a:rPr lang="de-DE" u="sng" dirty="0" smtClean="0"/>
              <a:t>oder</a:t>
            </a:r>
          </a:p>
          <a:p>
            <a:pPr lvl="1"/>
            <a:r>
              <a:rPr lang="de-DE" dirty="0" smtClean="0"/>
              <a:t>Ärzte-Netzwerken </a:t>
            </a:r>
            <a:r>
              <a:rPr lang="de-DE" u="sng" dirty="0" smtClean="0"/>
              <a:t>oder</a:t>
            </a:r>
          </a:p>
          <a:p>
            <a:pPr lvl="1"/>
            <a:r>
              <a:rPr lang="de-DE" dirty="0" smtClean="0"/>
              <a:t>gemeindepsychiatrischen LE</a:t>
            </a:r>
          </a:p>
          <a:p>
            <a:r>
              <a:rPr lang="de-DE" dirty="0" smtClean="0"/>
              <a:t>NRW: </a:t>
            </a:r>
          </a:p>
          <a:p>
            <a:pPr lvl="1"/>
            <a:r>
              <a:rPr lang="de-DE" dirty="0" smtClean="0"/>
              <a:t>in den meisten Regionen gut ausgebaute gemeindepsychiatrische Strukturen</a:t>
            </a:r>
          </a:p>
          <a:p>
            <a:pPr lvl="1"/>
            <a:r>
              <a:rPr lang="de-DE" dirty="0" smtClean="0"/>
              <a:t>dichtes Kliniknetz</a:t>
            </a:r>
          </a:p>
          <a:p>
            <a:pPr lvl="1"/>
            <a:r>
              <a:rPr lang="de-DE" dirty="0" smtClean="0"/>
              <a:t>kaum Ärztenetze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5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9729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69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Ganzheitlich?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„Integrierte Behandlung“</a:t>
            </a:r>
          </a:p>
          <a:p>
            <a:r>
              <a:rPr lang="de-DE" dirty="0" smtClean="0"/>
              <a:t>Zusammenführung mit Reha, Eingliederungshilfe usw. ist Sache der Leistungserbringer:</a:t>
            </a:r>
          </a:p>
          <a:p>
            <a:pPr lvl="1"/>
            <a:r>
              <a:rPr lang="de-DE" dirty="0" smtClean="0"/>
              <a:t>Interne Vernetzung</a:t>
            </a:r>
          </a:p>
          <a:p>
            <a:pPr lvl="1"/>
            <a:r>
              <a:rPr lang="de-DE" dirty="0" smtClean="0"/>
              <a:t>Ganzheitliche Bezugsbetreuung („Fallmanagement“)</a:t>
            </a:r>
          </a:p>
          <a:p>
            <a:pPr lvl="1"/>
            <a:r>
              <a:rPr lang="de-DE" dirty="0" smtClean="0"/>
              <a:t>Kooperation mit nicht-psychiatrischen LE</a:t>
            </a:r>
          </a:p>
          <a:p>
            <a:r>
              <a:rPr lang="de-DE" dirty="0" smtClean="0"/>
              <a:t>Doppelfinanzierung?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5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58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Konkurrenzen?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Mehrere Anbieter komplexer gemeindepsychiatrischer Hilfen in einer Region</a:t>
            </a:r>
          </a:p>
          <a:p>
            <a:r>
              <a:rPr lang="de-DE" dirty="0" smtClean="0"/>
              <a:t>Problem: Pauschalvergütung</a:t>
            </a:r>
          </a:p>
          <a:p>
            <a:r>
              <a:rPr lang="de-DE" dirty="0" smtClean="0"/>
              <a:t>Regional spezifische Lösungen, z. B.</a:t>
            </a:r>
          </a:p>
          <a:p>
            <a:pPr lvl="1"/>
            <a:r>
              <a:rPr lang="de-DE" dirty="0" smtClean="0"/>
              <a:t>Teilung (Stadtbezirke o. ä.)</a:t>
            </a:r>
          </a:p>
          <a:p>
            <a:pPr lvl="1"/>
            <a:r>
              <a:rPr lang="de-DE" dirty="0" smtClean="0"/>
              <a:t>Tochter-GmbH</a:t>
            </a:r>
          </a:p>
          <a:p>
            <a:pPr lvl="1"/>
            <a:r>
              <a:rPr lang="de-DE" dirty="0" smtClean="0"/>
              <a:t>„Anbietergemeinschaft“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13</a:t>
            </a:fld>
            <a:endParaRPr lang="de-DE"/>
          </a:p>
        </p:txBody>
      </p:sp>
      <p:pic>
        <p:nvPicPr>
          <p:cNvPr id="5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95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Chancen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Leistungsfähige </a:t>
            </a:r>
            <a:r>
              <a:rPr lang="de-DE" dirty="0"/>
              <a:t>ambulante Komplexbehandlung „aus einer Hand“ </a:t>
            </a:r>
          </a:p>
          <a:p>
            <a:pPr lvl="1"/>
            <a:r>
              <a:rPr lang="de-DE" dirty="0"/>
              <a:t>personenzentriert (Budget) </a:t>
            </a:r>
          </a:p>
          <a:p>
            <a:pPr lvl="1"/>
            <a:r>
              <a:rPr lang="de-DE" dirty="0"/>
              <a:t>multiprofessionell </a:t>
            </a:r>
          </a:p>
          <a:p>
            <a:pPr lvl="1"/>
            <a:r>
              <a:rPr lang="de-DE" dirty="0"/>
              <a:t>multikonzeptionell </a:t>
            </a:r>
          </a:p>
          <a:p>
            <a:endParaRPr lang="de-DE" dirty="0"/>
          </a:p>
          <a:p>
            <a:r>
              <a:rPr lang="de-DE" dirty="0"/>
              <a:t>Alle Leistungsarten des SGB V </a:t>
            </a:r>
          </a:p>
          <a:p>
            <a:r>
              <a:rPr lang="de-DE" dirty="0"/>
              <a:t>Innovative Therapiekonzepte </a:t>
            </a:r>
          </a:p>
        </p:txBody>
      </p:sp>
      <p:pic>
        <p:nvPicPr>
          <p:cNvPr id="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344" y="2269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27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Chancen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Verbindlicher </a:t>
            </a:r>
            <a:r>
              <a:rPr lang="de-DE" dirty="0"/>
              <a:t>SGB-V- </a:t>
            </a:r>
            <a:r>
              <a:rPr lang="de-DE" dirty="0" smtClean="0"/>
              <a:t>Verbund</a:t>
            </a:r>
          </a:p>
          <a:p>
            <a:pPr lvl="1"/>
            <a:r>
              <a:rPr lang="de-DE" dirty="0" smtClean="0"/>
              <a:t>„</a:t>
            </a:r>
            <a:r>
              <a:rPr lang="de-DE" dirty="0"/>
              <a:t>Koordinierende Bezugsperson“ </a:t>
            </a:r>
          </a:p>
          <a:p>
            <a:pPr lvl="1"/>
            <a:r>
              <a:rPr lang="de-DE" dirty="0"/>
              <a:t>Gemeinsame Hilfeplanung </a:t>
            </a:r>
          </a:p>
          <a:p>
            <a:pPr lvl="1"/>
            <a:r>
              <a:rPr lang="de-DE" dirty="0"/>
              <a:t>Gemeinsames QM </a:t>
            </a:r>
          </a:p>
          <a:p>
            <a:pPr lvl="1"/>
            <a:r>
              <a:rPr lang="de-DE" dirty="0"/>
              <a:t>Gemeinsame Beschwerdestelle </a:t>
            </a:r>
          </a:p>
          <a:p>
            <a:endParaRPr lang="de-DE" dirty="0"/>
          </a:p>
          <a:p>
            <a:r>
              <a:rPr lang="de-DE" dirty="0" smtClean="0"/>
              <a:t>„Intelligente</a:t>
            </a:r>
            <a:r>
              <a:rPr lang="de-DE" dirty="0"/>
              <a:t>“ Steuerungsmöglichkeiten </a:t>
            </a:r>
          </a:p>
          <a:p>
            <a:r>
              <a:rPr lang="de-DE" dirty="0" smtClean="0"/>
              <a:t>Verbund </a:t>
            </a:r>
            <a:r>
              <a:rPr lang="de-DE" dirty="0"/>
              <a:t>über alle SGB? </a:t>
            </a:r>
          </a:p>
          <a:p>
            <a:endParaRPr lang="de-DE" dirty="0"/>
          </a:p>
        </p:txBody>
      </p:sp>
      <p:pic>
        <p:nvPicPr>
          <p:cNvPr id="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344" y="2269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27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Risiken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Reduktion </a:t>
            </a:r>
            <a:r>
              <a:rPr lang="de-DE" dirty="0"/>
              <a:t>der Wahlfreiheit (Einschreibmodelle, Malus) </a:t>
            </a:r>
          </a:p>
          <a:p>
            <a:r>
              <a:rPr lang="de-DE" dirty="0" smtClean="0"/>
              <a:t>Fragmentierung </a:t>
            </a:r>
            <a:r>
              <a:rPr lang="de-DE" dirty="0"/>
              <a:t>durch Selektivverträge </a:t>
            </a:r>
          </a:p>
          <a:p>
            <a:r>
              <a:rPr lang="de-DE" dirty="0" smtClean="0"/>
              <a:t>Selektionseffekte</a:t>
            </a:r>
            <a:r>
              <a:rPr lang="de-DE" dirty="0"/>
              <a:t>: reguläre Einrichtungen als Restgröße, Schlechterstellung ihrer Patienten </a:t>
            </a:r>
          </a:p>
          <a:p>
            <a:r>
              <a:rPr lang="de-DE" dirty="0" smtClean="0"/>
              <a:t>Aufweichung </a:t>
            </a:r>
            <a:r>
              <a:rPr lang="de-DE" dirty="0"/>
              <a:t>des Regionalbezugs und verbundförmiger Strukturen </a:t>
            </a:r>
          </a:p>
          <a:p>
            <a:endParaRPr lang="de-DE" dirty="0"/>
          </a:p>
        </p:txBody>
      </p:sp>
      <p:pic>
        <p:nvPicPr>
          <p:cNvPr id="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344" y="2269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03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Risiken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Abwälzung </a:t>
            </a:r>
            <a:r>
              <a:rPr lang="de-DE" dirty="0"/>
              <a:t>des Budgetrisikos auf Leistungserbringer oder Investoren </a:t>
            </a:r>
          </a:p>
          <a:p>
            <a:r>
              <a:rPr lang="de-DE" dirty="0" smtClean="0"/>
              <a:t>Ökonomische </a:t>
            </a:r>
            <a:r>
              <a:rPr lang="de-DE" dirty="0"/>
              <a:t>Partialinteressen (Kassen, Leistungserbringer, Industrie) </a:t>
            </a:r>
          </a:p>
          <a:p>
            <a:r>
              <a:rPr lang="de-DE" dirty="0" smtClean="0"/>
              <a:t>Aufstockung </a:t>
            </a:r>
            <a:r>
              <a:rPr lang="de-DE" dirty="0"/>
              <a:t>der Betten trotz IV </a:t>
            </a:r>
          </a:p>
          <a:p>
            <a:r>
              <a:rPr lang="de-DE" dirty="0" smtClean="0"/>
              <a:t>Fehlende </a:t>
            </a:r>
            <a:r>
              <a:rPr lang="de-DE" dirty="0"/>
              <a:t>öffentlich-rechtliche Kontrolle </a:t>
            </a:r>
          </a:p>
          <a:p>
            <a:endParaRPr lang="de-DE" dirty="0"/>
          </a:p>
        </p:txBody>
      </p:sp>
      <p:pic>
        <p:nvPicPr>
          <p:cNvPr id="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344" y="2269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83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Bewertung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Modellprojekte </a:t>
            </a:r>
            <a:r>
              <a:rPr lang="de-DE" dirty="0"/>
              <a:t>mit großen Chancen und großen Risiken </a:t>
            </a:r>
          </a:p>
          <a:p>
            <a:r>
              <a:rPr lang="de-DE" dirty="0" smtClean="0"/>
              <a:t>geeignet </a:t>
            </a:r>
            <a:r>
              <a:rPr lang="de-DE" dirty="0"/>
              <a:t>zur Erprobung neuer Versorgungsformen </a:t>
            </a:r>
          </a:p>
          <a:p>
            <a:r>
              <a:rPr lang="de-DE" dirty="0" smtClean="0"/>
              <a:t>Ziel</a:t>
            </a:r>
            <a:r>
              <a:rPr lang="de-DE" dirty="0"/>
              <a:t>: Einbeziehung in die öffentlich-rechtlich verfassten Strukturen nach Bewährung </a:t>
            </a:r>
          </a:p>
          <a:p>
            <a:endParaRPr lang="de-DE" dirty="0"/>
          </a:p>
        </p:txBody>
      </p:sp>
      <p:pic>
        <p:nvPicPr>
          <p:cNvPr id="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344" y="2269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21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Konsequenzen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12704"/>
          </a:xfrm>
        </p:spPr>
        <p:txBody>
          <a:bodyPr/>
          <a:lstStyle/>
          <a:p>
            <a:r>
              <a:rPr lang="de-DE" sz="2600" dirty="0" smtClean="0"/>
              <a:t>Transparenz </a:t>
            </a:r>
            <a:r>
              <a:rPr lang="de-DE" sz="2600" dirty="0"/>
              <a:t>und öffentliche Kontrolle der IV-Verträge </a:t>
            </a:r>
          </a:p>
          <a:p>
            <a:r>
              <a:rPr lang="de-DE" sz="2600" dirty="0" smtClean="0"/>
              <a:t>Laufende </a:t>
            </a:r>
            <a:r>
              <a:rPr lang="de-DE" sz="2600" dirty="0"/>
              <a:t>Evaluation der Modelle </a:t>
            </a:r>
          </a:p>
          <a:p>
            <a:r>
              <a:rPr lang="de-DE" sz="2600" dirty="0" smtClean="0"/>
              <a:t>Politische </a:t>
            </a:r>
            <a:r>
              <a:rPr lang="de-DE" sz="2600" dirty="0"/>
              <a:t>Bewertung von Anfang an </a:t>
            </a:r>
          </a:p>
          <a:p>
            <a:r>
              <a:rPr lang="de-DE" sz="2600" dirty="0" smtClean="0"/>
              <a:t>Einbeziehung </a:t>
            </a:r>
            <a:r>
              <a:rPr lang="de-DE" sz="2600" dirty="0"/>
              <a:t>möglichst aller Leistungserbringer (-sparten) </a:t>
            </a:r>
          </a:p>
          <a:p>
            <a:r>
              <a:rPr lang="de-DE" sz="2600" dirty="0" smtClean="0"/>
              <a:t>Einbeziehung </a:t>
            </a:r>
            <a:r>
              <a:rPr lang="de-DE" sz="2600" dirty="0"/>
              <a:t>aller Krankenkassen </a:t>
            </a:r>
          </a:p>
          <a:p>
            <a:r>
              <a:rPr lang="de-DE" sz="2600" dirty="0" smtClean="0"/>
              <a:t>Einbeziehung </a:t>
            </a:r>
            <a:r>
              <a:rPr lang="de-DE" sz="2600" dirty="0"/>
              <a:t>aller Patienten </a:t>
            </a:r>
          </a:p>
          <a:p>
            <a:r>
              <a:rPr lang="de-DE" sz="2600" dirty="0" smtClean="0"/>
              <a:t>Einbeziehung </a:t>
            </a:r>
            <a:r>
              <a:rPr lang="de-DE" sz="2600" dirty="0"/>
              <a:t>der IV in die Krankenhausplanung </a:t>
            </a:r>
          </a:p>
          <a:p>
            <a:endParaRPr lang="de-DE" sz="2600" dirty="0"/>
          </a:p>
        </p:txBody>
      </p:sp>
      <p:pic>
        <p:nvPicPr>
          <p:cNvPr id="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344" y="2269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20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Charakteristika der Verträge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844824"/>
            <a:ext cx="8001000" cy="4267200"/>
          </a:xfrm>
        </p:spPr>
        <p:txBody>
          <a:bodyPr/>
          <a:lstStyle/>
          <a:p>
            <a:r>
              <a:rPr lang="de-DE" sz="2800" dirty="0" smtClean="0"/>
              <a:t>Ambulante Komplexbehandlung, ergänzend zur Regelbehandlung (Vertragsärzte und –PT)</a:t>
            </a:r>
          </a:p>
          <a:p>
            <a:r>
              <a:rPr lang="de-DE" sz="2800" dirty="0" smtClean="0"/>
              <a:t>Ziel: Reduktion von Krankenhaustagen und Krankengeld</a:t>
            </a:r>
          </a:p>
          <a:p>
            <a:r>
              <a:rPr lang="de-DE" sz="2800" dirty="0" smtClean="0"/>
              <a:t>Prospektive Jahres-Kopfpauschalen</a:t>
            </a:r>
          </a:p>
          <a:p>
            <a:r>
              <a:rPr lang="de-DE" sz="2800" dirty="0" smtClean="0"/>
              <a:t>Breites Diagnosespektrum, anamnestisch KH, KG, Medikamente</a:t>
            </a:r>
          </a:p>
          <a:p>
            <a:endParaRPr lang="de-DE" sz="2800" dirty="0"/>
          </a:p>
        </p:txBody>
      </p:sp>
      <p:pic>
        <p:nvPicPr>
          <p:cNvPr id="2050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835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 algn="ctr">
              <a:buNone/>
            </a:pPr>
            <a:r>
              <a:rPr lang="de-DE" dirty="0"/>
              <a:t>Vielen Dank für Ihre Aufmerksamkeit!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nils.greve@gpg-nrw.de 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633" y="3429000"/>
            <a:ext cx="3565642" cy="10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33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Leistungen im Einzelnen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01000" cy="4267200"/>
          </a:xfrm>
        </p:spPr>
        <p:txBody>
          <a:bodyPr/>
          <a:lstStyle/>
          <a:p>
            <a:r>
              <a:rPr lang="de-DE" sz="2800" dirty="0" smtClean="0"/>
              <a:t>Assessment, Behandlungsplanung</a:t>
            </a:r>
          </a:p>
          <a:p>
            <a:r>
              <a:rPr lang="de-DE" sz="2800" dirty="0" smtClean="0"/>
              <a:t>Fallmanagement</a:t>
            </a:r>
          </a:p>
          <a:p>
            <a:r>
              <a:rPr lang="de-DE" sz="2800" dirty="0" smtClean="0"/>
              <a:t>Soziotherapie</a:t>
            </a:r>
          </a:p>
          <a:p>
            <a:r>
              <a:rPr lang="de-DE" sz="2800" dirty="0" smtClean="0"/>
              <a:t>Häusl. psychiatrische Krankenpflege</a:t>
            </a:r>
          </a:p>
          <a:p>
            <a:r>
              <a:rPr lang="de-DE" sz="2800" dirty="0" smtClean="0"/>
              <a:t>Psychoedukation</a:t>
            </a:r>
          </a:p>
          <a:p>
            <a:r>
              <a:rPr lang="de-DE" sz="2800" dirty="0" smtClean="0"/>
              <a:t>„Krisenkomplexe“ einschl. Krisenbetten und Psychotherapie</a:t>
            </a:r>
          </a:p>
          <a:p>
            <a:r>
              <a:rPr lang="de-DE" sz="2800" dirty="0" smtClean="0"/>
              <a:t>Aufsuchende Hilfen (Home Treatment) </a:t>
            </a:r>
          </a:p>
          <a:p>
            <a:r>
              <a:rPr lang="de-DE" sz="2800" dirty="0" smtClean="0"/>
              <a:t>Erreichbarkeit rund um die Uhr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7170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4113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37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Unsere Leitlinien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01000" cy="4267200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/>
              <a:t>… zusätzlich zu Behandlungs-Leitlinien:</a:t>
            </a:r>
          </a:p>
          <a:p>
            <a:r>
              <a:rPr lang="de-DE" sz="2800" dirty="0" smtClean="0"/>
              <a:t>Regionale „Pflichtversorgung“</a:t>
            </a:r>
          </a:p>
          <a:p>
            <a:r>
              <a:rPr lang="de-DE" sz="2800" dirty="0" smtClean="0"/>
              <a:t>Netzwerkstrukturen</a:t>
            </a:r>
          </a:p>
          <a:p>
            <a:r>
              <a:rPr lang="de-DE" sz="2800" dirty="0" smtClean="0"/>
              <a:t>Lebensweltorientierung</a:t>
            </a:r>
          </a:p>
          <a:p>
            <a:r>
              <a:rPr lang="de-DE" sz="2800" dirty="0" smtClean="0"/>
              <a:t>Aufsuchende Hilfen (Home Treatment)</a:t>
            </a:r>
          </a:p>
          <a:p>
            <a:r>
              <a:rPr lang="de-DE" sz="2800" dirty="0" smtClean="0"/>
              <a:t>Bedürfnisangepasste Behandlung, </a:t>
            </a:r>
            <a:br>
              <a:rPr lang="de-DE" sz="2800" dirty="0" smtClean="0"/>
            </a:br>
            <a:r>
              <a:rPr lang="de-DE" sz="2800" dirty="0" smtClean="0"/>
              <a:t>Offener Dialog</a:t>
            </a:r>
          </a:p>
          <a:p>
            <a:r>
              <a:rPr lang="de-DE" sz="2800" dirty="0" smtClean="0"/>
              <a:t>Ganzheitliche Hilfen</a:t>
            </a:r>
          </a:p>
          <a:p>
            <a:r>
              <a:rPr lang="de-DE" sz="2800" dirty="0" smtClean="0"/>
              <a:t>Bezugspersonen über alle Hilfearten</a:t>
            </a:r>
            <a:endParaRPr lang="de-DE" sz="2800" dirty="0"/>
          </a:p>
        </p:txBody>
      </p:sp>
      <p:pic>
        <p:nvPicPr>
          <p:cNvPr id="5122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9828" y="209113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717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Vertragspartner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Regionale Managementgesellschaften</a:t>
            </a:r>
          </a:p>
          <a:p>
            <a:r>
              <a:rPr lang="de-DE" sz="2800" dirty="0" smtClean="0"/>
              <a:t>Partner (Leistungserbringer):</a:t>
            </a:r>
          </a:p>
          <a:p>
            <a:pPr lvl="1"/>
            <a:r>
              <a:rPr lang="de-DE" dirty="0" smtClean="0"/>
              <a:t>Gemeindepsychiatrische Leistungserbringer (SGB V, XII u.a.)</a:t>
            </a:r>
          </a:p>
          <a:p>
            <a:pPr lvl="1"/>
            <a:r>
              <a:rPr lang="de-DE" dirty="0" smtClean="0"/>
              <a:t>Vertragsärzte, -psychotherapeuten</a:t>
            </a:r>
          </a:p>
          <a:p>
            <a:pPr lvl="1"/>
            <a:r>
              <a:rPr lang="de-DE" dirty="0" smtClean="0"/>
              <a:t>Krankenhäuser bzw. Fachabteilungen einschl. PIA</a:t>
            </a:r>
          </a:p>
          <a:p>
            <a:pPr lvl="1"/>
            <a:r>
              <a:rPr lang="de-DE" dirty="0" smtClean="0"/>
              <a:t>ggf. weitere Leistungserbringer</a:t>
            </a:r>
            <a:endParaRPr lang="de-DE" dirty="0"/>
          </a:p>
        </p:txBody>
      </p:sp>
      <p:pic>
        <p:nvPicPr>
          <p:cNvPr id="4098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9729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322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GpG NRW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Initiative: </a:t>
            </a:r>
            <a:r>
              <a:rPr lang="de-DE" sz="2800" dirty="0" err="1" smtClean="0"/>
              <a:t>AGpR</a:t>
            </a:r>
            <a:r>
              <a:rPr lang="de-DE" sz="2800" dirty="0" smtClean="0"/>
              <a:t> und AGT</a:t>
            </a:r>
          </a:p>
          <a:p>
            <a:r>
              <a:rPr lang="de-DE" sz="2800" dirty="0" smtClean="0"/>
              <a:t>Gründung Januar 2012</a:t>
            </a:r>
          </a:p>
          <a:p>
            <a:r>
              <a:rPr lang="de-DE" sz="2800" dirty="0" smtClean="0"/>
              <a:t>Sitz Solingen</a:t>
            </a:r>
          </a:p>
          <a:p>
            <a:r>
              <a:rPr lang="de-DE" sz="2800" dirty="0" smtClean="0"/>
              <a:t>13 Gesellschafter, Anbieter komplexer gemeindepsychiatrischer Hilfen</a:t>
            </a:r>
          </a:p>
          <a:p>
            <a:r>
              <a:rPr lang="de-DE" sz="2800" dirty="0" smtClean="0"/>
              <a:t>Zweck: Managementgesellschaft, Abschluss und Umsetzung von Verträgen der Integrierten Versorgung in NRW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5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9729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95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GpG</a:t>
            </a:r>
            <a:r>
              <a:rPr lang="de-DE" dirty="0" smtClean="0"/>
              <a:t> NRW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01000" cy="4267200"/>
          </a:xfrm>
        </p:spPr>
        <p:txBody>
          <a:bodyPr/>
          <a:lstStyle/>
          <a:p>
            <a:r>
              <a:rPr lang="de-DE" sz="2800" dirty="0" smtClean="0"/>
              <a:t>Derzeit 18 Gesellschafter, überwiegend regionale Vereine, Besonderheiten:</a:t>
            </a:r>
          </a:p>
          <a:p>
            <a:pPr lvl="1"/>
            <a:r>
              <a:rPr lang="de-DE" sz="2400" dirty="0" smtClean="0"/>
              <a:t>Rheinland: SPZ</a:t>
            </a:r>
          </a:p>
          <a:p>
            <a:pPr lvl="1"/>
            <a:r>
              <a:rPr lang="de-DE" sz="2400" dirty="0" smtClean="0"/>
              <a:t>Westfalen: RPK</a:t>
            </a:r>
            <a:endParaRPr lang="de-DE" sz="2400" dirty="0"/>
          </a:p>
          <a:p>
            <a:pPr lvl="1"/>
            <a:r>
              <a:rPr lang="de-DE" sz="2400" dirty="0" smtClean="0"/>
              <a:t>zwei Krankenhausträger</a:t>
            </a:r>
          </a:p>
          <a:p>
            <a:r>
              <a:rPr lang="de-DE" sz="2800" dirty="0" smtClean="0"/>
              <a:t>Vertragspartner der Krankenkassen</a:t>
            </a:r>
          </a:p>
          <a:p>
            <a:r>
              <a:rPr lang="de-DE" sz="2800" dirty="0" smtClean="0"/>
              <a:t>Verträge mit allen Leistungserbringern</a:t>
            </a:r>
          </a:p>
          <a:p>
            <a:pPr lvl="1"/>
            <a:r>
              <a:rPr lang="de-DE" sz="2400" dirty="0" smtClean="0"/>
              <a:t>Hauptverträge mit Anbietern gemeindepsychiatrischer Komplexleistungen</a:t>
            </a:r>
          </a:p>
          <a:p>
            <a:pPr lvl="1"/>
            <a:r>
              <a:rPr lang="de-DE" sz="2400" dirty="0" smtClean="0"/>
              <a:t>Einzelverträge mit Ärzten, Kliniken, PPT, …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6146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7317" y="226328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13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Aufgabenverteilung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Leistungen der GpG NRW</a:t>
            </a:r>
          </a:p>
          <a:p>
            <a:pPr lvl="1"/>
            <a:r>
              <a:rPr lang="de-DE" dirty="0"/>
              <a:t>Netzmanagement</a:t>
            </a:r>
          </a:p>
          <a:p>
            <a:pPr lvl="1"/>
            <a:r>
              <a:rPr lang="de-DE" dirty="0"/>
              <a:t>Versorgungskoordination</a:t>
            </a:r>
          </a:p>
          <a:p>
            <a:pPr lvl="1"/>
            <a:r>
              <a:rPr lang="de-DE" dirty="0"/>
              <a:t>Dokumentation und Abrechnung</a:t>
            </a:r>
          </a:p>
          <a:p>
            <a:pPr lvl="1"/>
            <a:r>
              <a:rPr lang="de-DE" dirty="0"/>
              <a:t>Qualitätssicherung</a:t>
            </a:r>
          </a:p>
          <a:p>
            <a:r>
              <a:rPr lang="de-DE" dirty="0" smtClean="0"/>
              <a:t>Leistungen vor Ort</a:t>
            </a:r>
          </a:p>
          <a:p>
            <a:pPr lvl="1"/>
            <a:r>
              <a:rPr lang="de-DE" dirty="0" smtClean="0"/>
              <a:t>Regionale Koordinierung</a:t>
            </a:r>
          </a:p>
          <a:p>
            <a:pPr lvl="1"/>
            <a:r>
              <a:rPr lang="de-DE" dirty="0" smtClean="0"/>
              <a:t>Fallmanagement (Bezugsperson)</a:t>
            </a:r>
          </a:p>
          <a:p>
            <a:pPr lvl="1"/>
            <a:r>
              <a:rPr lang="de-DE" dirty="0" smtClean="0"/>
              <a:t>Alle Behandlungsleistungen</a:t>
            </a:r>
            <a:endParaRPr lang="de-DE" dirty="0"/>
          </a:p>
        </p:txBody>
      </p:sp>
      <p:pic>
        <p:nvPicPr>
          <p:cNvPr id="4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020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„Stand der Dinge“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Verträge für NRW mit TK und KKH Allianz (</a:t>
            </a:r>
            <a:r>
              <a:rPr lang="de-DE" dirty="0" err="1" smtClean="0"/>
              <a:t>NWpG</a:t>
            </a:r>
            <a:r>
              <a:rPr lang="de-DE" dirty="0" smtClean="0"/>
              <a:t>), GWQ (</a:t>
            </a:r>
            <a:r>
              <a:rPr lang="de-DE" dirty="0" err="1" smtClean="0"/>
              <a:t>SeGel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Vertrag für K/LEV mit </a:t>
            </a:r>
            <a:r>
              <a:rPr lang="de-DE" dirty="0" err="1" smtClean="0"/>
              <a:t>pronova</a:t>
            </a:r>
            <a:r>
              <a:rPr lang="de-DE" dirty="0" smtClean="0"/>
              <a:t> BKK ausverhandelt</a:t>
            </a:r>
          </a:p>
          <a:p>
            <a:endParaRPr lang="de-DE" dirty="0"/>
          </a:p>
          <a:p>
            <a:r>
              <a:rPr lang="de-DE" dirty="0" smtClean="0"/>
              <a:t>Start 2012 in MI, SG, DT, DU, E, MH, OB, K, LEV, BG, DO, MS, PB, W, MG</a:t>
            </a:r>
          </a:p>
          <a:p>
            <a:r>
              <a:rPr lang="de-DE" dirty="0" smtClean="0"/>
              <a:t>Weitere Regionen in Vorbereitung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4047-41BF-401C-AB85-8F2E623A0B8D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5" name="Picture 2" descr="C:\Eigene Dateien zuhause\GpG NRW\GpG_NRW_Logo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88640"/>
            <a:ext cx="19304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22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Need Adapted Treatment Emsdetten 2010</Template>
  <TotalTime>0</TotalTime>
  <Words>608</Words>
  <Application>Microsoft Office PowerPoint</Application>
  <PresentationFormat>Bildschirmpräsentation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Profil</vt:lpstr>
      <vt:lpstr>Gemeindepsychiatrischer Verbund und Integrierte Versorgung – Chancen und Risiken</vt:lpstr>
      <vt:lpstr>Charakteristika der Verträge</vt:lpstr>
      <vt:lpstr>Leistungen im Einzelnen</vt:lpstr>
      <vt:lpstr>Unsere Leitlinien</vt:lpstr>
      <vt:lpstr>Vertragspartner</vt:lpstr>
      <vt:lpstr>GpG NRW</vt:lpstr>
      <vt:lpstr>GpG NRW</vt:lpstr>
      <vt:lpstr>Aufgabenverteilung</vt:lpstr>
      <vt:lpstr>„Stand der Dinge“</vt:lpstr>
      <vt:lpstr>BAG Integrierte Versorgung</vt:lpstr>
      <vt:lpstr>Gemeinsam?</vt:lpstr>
      <vt:lpstr>Ganzheitlich?</vt:lpstr>
      <vt:lpstr>Konkurrenzen?</vt:lpstr>
      <vt:lpstr>Chancen</vt:lpstr>
      <vt:lpstr>Chancen</vt:lpstr>
      <vt:lpstr>Risiken</vt:lpstr>
      <vt:lpstr>Risiken</vt:lpstr>
      <vt:lpstr>Bewertung</vt:lpstr>
      <vt:lpstr>Konsequenzen</vt:lpstr>
      <vt:lpstr>Folie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Greve, Nils</dc:creator>
  <cp:lastModifiedBy>Aachener Verein</cp:lastModifiedBy>
  <cp:revision>4</cp:revision>
  <dcterms:created xsi:type="dcterms:W3CDTF">2011-10-22T15:23:50Z</dcterms:created>
  <dcterms:modified xsi:type="dcterms:W3CDTF">2012-06-20T15:36:41Z</dcterms:modified>
</cp:coreProperties>
</file>